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61" r:id="rId4"/>
    <p:sldId id="262" r:id="rId5"/>
    <p:sldId id="259" r:id="rId6"/>
    <p:sldId id="263" r:id="rId7"/>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88FA2-6930-AA05-0304-4D65D42569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98A854B1-C28E-42A1-4E72-5F28BC34F1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9619A53B-7001-BFFF-337B-D2511CF101BA}"/>
              </a:ext>
            </a:extLst>
          </p:cNvPr>
          <p:cNvSpPr>
            <a:spLocks noGrp="1"/>
          </p:cNvSpPr>
          <p:nvPr>
            <p:ph type="dt" sz="half" idx="10"/>
          </p:nvPr>
        </p:nvSpPr>
        <p:spPr/>
        <p:txBody>
          <a:bodyPr/>
          <a:lstStyle/>
          <a:p>
            <a:fld id="{C2089EC2-73D9-274A-B758-7B6E7ED01A20}" type="datetimeFigureOut">
              <a:rPr lang="en-IL" smtClean="0"/>
              <a:t>20/05/2024</a:t>
            </a:fld>
            <a:endParaRPr lang="en-IL"/>
          </a:p>
        </p:txBody>
      </p:sp>
      <p:sp>
        <p:nvSpPr>
          <p:cNvPr id="5" name="Footer Placeholder 4">
            <a:extLst>
              <a:ext uri="{FF2B5EF4-FFF2-40B4-BE49-F238E27FC236}">
                <a16:creationId xmlns:a16="http://schemas.microsoft.com/office/drawing/2014/main" id="{844B1E5D-64D3-2034-FCBF-05708D8CBA27}"/>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2AEC9B74-F3A7-E4E1-D2A7-15EBB770F871}"/>
              </a:ext>
            </a:extLst>
          </p:cNvPr>
          <p:cNvSpPr>
            <a:spLocks noGrp="1"/>
          </p:cNvSpPr>
          <p:nvPr>
            <p:ph type="sldNum" sz="quarter" idx="12"/>
          </p:nvPr>
        </p:nvSpPr>
        <p:spPr/>
        <p:txBody>
          <a:bodyPr/>
          <a:lstStyle/>
          <a:p>
            <a:fld id="{EEFC2B33-328A-6B48-AD0D-7E463E90B930}" type="slidenum">
              <a:rPr lang="en-IL" smtClean="0"/>
              <a:t>‹#›</a:t>
            </a:fld>
            <a:endParaRPr lang="en-IL"/>
          </a:p>
        </p:txBody>
      </p:sp>
    </p:spTree>
    <p:extLst>
      <p:ext uri="{BB962C8B-B14F-4D97-AF65-F5344CB8AC3E}">
        <p14:creationId xmlns:p14="http://schemas.microsoft.com/office/powerpoint/2010/main" val="1693016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D4708-E03B-B287-D97C-64DA2DC9180A}"/>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97B6425A-C6F5-FB94-45C4-19369AF317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DC3B3E72-840F-AA49-4333-598933EE7B10}"/>
              </a:ext>
            </a:extLst>
          </p:cNvPr>
          <p:cNvSpPr>
            <a:spLocks noGrp="1"/>
          </p:cNvSpPr>
          <p:nvPr>
            <p:ph type="dt" sz="half" idx="10"/>
          </p:nvPr>
        </p:nvSpPr>
        <p:spPr/>
        <p:txBody>
          <a:bodyPr/>
          <a:lstStyle/>
          <a:p>
            <a:fld id="{C2089EC2-73D9-274A-B758-7B6E7ED01A20}" type="datetimeFigureOut">
              <a:rPr lang="en-IL" smtClean="0"/>
              <a:t>20/05/2024</a:t>
            </a:fld>
            <a:endParaRPr lang="en-IL"/>
          </a:p>
        </p:txBody>
      </p:sp>
      <p:sp>
        <p:nvSpPr>
          <p:cNvPr id="5" name="Footer Placeholder 4">
            <a:extLst>
              <a:ext uri="{FF2B5EF4-FFF2-40B4-BE49-F238E27FC236}">
                <a16:creationId xmlns:a16="http://schemas.microsoft.com/office/drawing/2014/main" id="{421D5947-CC0D-F0D2-C714-8B4D61DC7057}"/>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E010074C-C68B-0ACE-B92E-E68CBAB64356}"/>
              </a:ext>
            </a:extLst>
          </p:cNvPr>
          <p:cNvSpPr>
            <a:spLocks noGrp="1"/>
          </p:cNvSpPr>
          <p:nvPr>
            <p:ph type="sldNum" sz="quarter" idx="12"/>
          </p:nvPr>
        </p:nvSpPr>
        <p:spPr/>
        <p:txBody>
          <a:bodyPr/>
          <a:lstStyle/>
          <a:p>
            <a:fld id="{EEFC2B33-328A-6B48-AD0D-7E463E90B930}" type="slidenum">
              <a:rPr lang="en-IL" smtClean="0"/>
              <a:t>‹#›</a:t>
            </a:fld>
            <a:endParaRPr lang="en-IL"/>
          </a:p>
        </p:txBody>
      </p:sp>
    </p:spTree>
    <p:extLst>
      <p:ext uri="{BB962C8B-B14F-4D97-AF65-F5344CB8AC3E}">
        <p14:creationId xmlns:p14="http://schemas.microsoft.com/office/powerpoint/2010/main" val="1908345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596A84-38DC-4ED8-8989-2B201B4A09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928AA3A6-53B9-5FAD-BDB2-70B41D3E952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9EE41956-A4B2-3FDE-2454-7FBB332565C6}"/>
              </a:ext>
            </a:extLst>
          </p:cNvPr>
          <p:cNvSpPr>
            <a:spLocks noGrp="1"/>
          </p:cNvSpPr>
          <p:nvPr>
            <p:ph type="dt" sz="half" idx="10"/>
          </p:nvPr>
        </p:nvSpPr>
        <p:spPr/>
        <p:txBody>
          <a:bodyPr/>
          <a:lstStyle/>
          <a:p>
            <a:fld id="{C2089EC2-73D9-274A-B758-7B6E7ED01A20}" type="datetimeFigureOut">
              <a:rPr lang="en-IL" smtClean="0"/>
              <a:t>20/05/2024</a:t>
            </a:fld>
            <a:endParaRPr lang="en-IL"/>
          </a:p>
        </p:txBody>
      </p:sp>
      <p:sp>
        <p:nvSpPr>
          <p:cNvPr id="5" name="Footer Placeholder 4">
            <a:extLst>
              <a:ext uri="{FF2B5EF4-FFF2-40B4-BE49-F238E27FC236}">
                <a16:creationId xmlns:a16="http://schemas.microsoft.com/office/drawing/2014/main" id="{3B8893E1-2964-6329-C33B-300A1823367B}"/>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A890DC3F-CC77-079C-4DD5-BF928BAC855A}"/>
              </a:ext>
            </a:extLst>
          </p:cNvPr>
          <p:cNvSpPr>
            <a:spLocks noGrp="1"/>
          </p:cNvSpPr>
          <p:nvPr>
            <p:ph type="sldNum" sz="quarter" idx="12"/>
          </p:nvPr>
        </p:nvSpPr>
        <p:spPr/>
        <p:txBody>
          <a:bodyPr/>
          <a:lstStyle/>
          <a:p>
            <a:fld id="{EEFC2B33-328A-6B48-AD0D-7E463E90B930}" type="slidenum">
              <a:rPr lang="en-IL" smtClean="0"/>
              <a:t>‹#›</a:t>
            </a:fld>
            <a:endParaRPr lang="en-IL"/>
          </a:p>
        </p:txBody>
      </p:sp>
    </p:spTree>
    <p:extLst>
      <p:ext uri="{BB962C8B-B14F-4D97-AF65-F5344CB8AC3E}">
        <p14:creationId xmlns:p14="http://schemas.microsoft.com/office/powerpoint/2010/main" val="2243589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AD1BE-B0C0-CAA1-3BAB-BF9B56A53C62}"/>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87B91B05-E0F7-0DA9-FFD5-422ED2A670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22F0CC2F-29E5-69EE-EDA9-FCE10C858973}"/>
              </a:ext>
            </a:extLst>
          </p:cNvPr>
          <p:cNvSpPr>
            <a:spLocks noGrp="1"/>
          </p:cNvSpPr>
          <p:nvPr>
            <p:ph type="dt" sz="half" idx="10"/>
          </p:nvPr>
        </p:nvSpPr>
        <p:spPr/>
        <p:txBody>
          <a:bodyPr/>
          <a:lstStyle/>
          <a:p>
            <a:fld id="{C2089EC2-73D9-274A-B758-7B6E7ED01A20}" type="datetimeFigureOut">
              <a:rPr lang="en-IL" smtClean="0"/>
              <a:t>20/05/2024</a:t>
            </a:fld>
            <a:endParaRPr lang="en-IL"/>
          </a:p>
        </p:txBody>
      </p:sp>
      <p:sp>
        <p:nvSpPr>
          <p:cNvPr id="5" name="Footer Placeholder 4">
            <a:extLst>
              <a:ext uri="{FF2B5EF4-FFF2-40B4-BE49-F238E27FC236}">
                <a16:creationId xmlns:a16="http://schemas.microsoft.com/office/drawing/2014/main" id="{52795520-4E6A-0F5D-7DC4-F66DD81A0035}"/>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F720B6E5-0158-B9D1-FA28-A6780596D394}"/>
              </a:ext>
            </a:extLst>
          </p:cNvPr>
          <p:cNvSpPr>
            <a:spLocks noGrp="1"/>
          </p:cNvSpPr>
          <p:nvPr>
            <p:ph type="sldNum" sz="quarter" idx="12"/>
          </p:nvPr>
        </p:nvSpPr>
        <p:spPr/>
        <p:txBody>
          <a:bodyPr/>
          <a:lstStyle/>
          <a:p>
            <a:fld id="{EEFC2B33-328A-6B48-AD0D-7E463E90B930}" type="slidenum">
              <a:rPr lang="en-IL" smtClean="0"/>
              <a:t>‹#›</a:t>
            </a:fld>
            <a:endParaRPr lang="en-IL"/>
          </a:p>
        </p:txBody>
      </p:sp>
    </p:spTree>
    <p:extLst>
      <p:ext uri="{BB962C8B-B14F-4D97-AF65-F5344CB8AC3E}">
        <p14:creationId xmlns:p14="http://schemas.microsoft.com/office/powerpoint/2010/main" val="1621752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B0EA4-7222-12B6-70E7-39CB49A649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8134AACA-1D50-E701-DF76-41A20C0B252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39013E2-F3BC-42E2-49FB-9EAC07991934}"/>
              </a:ext>
            </a:extLst>
          </p:cNvPr>
          <p:cNvSpPr>
            <a:spLocks noGrp="1"/>
          </p:cNvSpPr>
          <p:nvPr>
            <p:ph type="dt" sz="half" idx="10"/>
          </p:nvPr>
        </p:nvSpPr>
        <p:spPr/>
        <p:txBody>
          <a:bodyPr/>
          <a:lstStyle/>
          <a:p>
            <a:fld id="{C2089EC2-73D9-274A-B758-7B6E7ED01A20}" type="datetimeFigureOut">
              <a:rPr lang="en-IL" smtClean="0"/>
              <a:t>20/05/2024</a:t>
            </a:fld>
            <a:endParaRPr lang="en-IL"/>
          </a:p>
        </p:txBody>
      </p:sp>
      <p:sp>
        <p:nvSpPr>
          <p:cNvPr id="5" name="Footer Placeholder 4">
            <a:extLst>
              <a:ext uri="{FF2B5EF4-FFF2-40B4-BE49-F238E27FC236}">
                <a16:creationId xmlns:a16="http://schemas.microsoft.com/office/drawing/2014/main" id="{FA3E22AE-7E6C-05FB-940B-87C9599329A8}"/>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356CCFAF-0DCD-5209-B2AE-3D74DA2291FE}"/>
              </a:ext>
            </a:extLst>
          </p:cNvPr>
          <p:cNvSpPr>
            <a:spLocks noGrp="1"/>
          </p:cNvSpPr>
          <p:nvPr>
            <p:ph type="sldNum" sz="quarter" idx="12"/>
          </p:nvPr>
        </p:nvSpPr>
        <p:spPr/>
        <p:txBody>
          <a:bodyPr/>
          <a:lstStyle/>
          <a:p>
            <a:fld id="{EEFC2B33-328A-6B48-AD0D-7E463E90B930}" type="slidenum">
              <a:rPr lang="en-IL" smtClean="0"/>
              <a:t>‹#›</a:t>
            </a:fld>
            <a:endParaRPr lang="en-IL"/>
          </a:p>
        </p:txBody>
      </p:sp>
    </p:spTree>
    <p:extLst>
      <p:ext uri="{BB962C8B-B14F-4D97-AF65-F5344CB8AC3E}">
        <p14:creationId xmlns:p14="http://schemas.microsoft.com/office/powerpoint/2010/main" val="10089077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A0E25-C6B7-4916-8C15-5AA2B1F8AF4A}"/>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89A62BE8-224E-5B6A-59FD-B633CFF7F64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FA5C32C1-3E59-1B6F-2166-4BC74F0602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6B20DFEB-9E75-4D4B-20E9-A8533BDC7F7B}"/>
              </a:ext>
            </a:extLst>
          </p:cNvPr>
          <p:cNvSpPr>
            <a:spLocks noGrp="1"/>
          </p:cNvSpPr>
          <p:nvPr>
            <p:ph type="dt" sz="half" idx="10"/>
          </p:nvPr>
        </p:nvSpPr>
        <p:spPr/>
        <p:txBody>
          <a:bodyPr/>
          <a:lstStyle/>
          <a:p>
            <a:fld id="{C2089EC2-73D9-274A-B758-7B6E7ED01A20}" type="datetimeFigureOut">
              <a:rPr lang="en-IL" smtClean="0"/>
              <a:t>20/05/2024</a:t>
            </a:fld>
            <a:endParaRPr lang="en-IL"/>
          </a:p>
        </p:txBody>
      </p:sp>
      <p:sp>
        <p:nvSpPr>
          <p:cNvPr id="6" name="Footer Placeholder 5">
            <a:extLst>
              <a:ext uri="{FF2B5EF4-FFF2-40B4-BE49-F238E27FC236}">
                <a16:creationId xmlns:a16="http://schemas.microsoft.com/office/drawing/2014/main" id="{C98DD695-5D9C-25FF-D055-878EC7E84AF6}"/>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90F4D097-AB9D-49C2-880B-286FD7502E07}"/>
              </a:ext>
            </a:extLst>
          </p:cNvPr>
          <p:cNvSpPr>
            <a:spLocks noGrp="1"/>
          </p:cNvSpPr>
          <p:nvPr>
            <p:ph type="sldNum" sz="quarter" idx="12"/>
          </p:nvPr>
        </p:nvSpPr>
        <p:spPr/>
        <p:txBody>
          <a:bodyPr/>
          <a:lstStyle/>
          <a:p>
            <a:fld id="{EEFC2B33-328A-6B48-AD0D-7E463E90B930}" type="slidenum">
              <a:rPr lang="en-IL" smtClean="0"/>
              <a:t>‹#›</a:t>
            </a:fld>
            <a:endParaRPr lang="en-IL"/>
          </a:p>
        </p:txBody>
      </p:sp>
    </p:spTree>
    <p:extLst>
      <p:ext uri="{BB962C8B-B14F-4D97-AF65-F5344CB8AC3E}">
        <p14:creationId xmlns:p14="http://schemas.microsoft.com/office/powerpoint/2010/main" val="4267161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0796D-A397-EC22-A286-7821A8995F48}"/>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3856E272-81E7-57BD-F48D-F62DE4ED2E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D8D9976-262D-F2D7-D605-706FFDFF95C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9C12AB5C-6D5A-2CC5-D1FD-D58F55F39F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B866C8-842E-3963-7F20-07E94FDCF0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67293BF3-448F-76B6-8032-2095037F4F65}"/>
              </a:ext>
            </a:extLst>
          </p:cNvPr>
          <p:cNvSpPr>
            <a:spLocks noGrp="1"/>
          </p:cNvSpPr>
          <p:nvPr>
            <p:ph type="dt" sz="half" idx="10"/>
          </p:nvPr>
        </p:nvSpPr>
        <p:spPr/>
        <p:txBody>
          <a:bodyPr/>
          <a:lstStyle/>
          <a:p>
            <a:fld id="{C2089EC2-73D9-274A-B758-7B6E7ED01A20}" type="datetimeFigureOut">
              <a:rPr lang="en-IL" smtClean="0"/>
              <a:t>20/05/2024</a:t>
            </a:fld>
            <a:endParaRPr lang="en-IL"/>
          </a:p>
        </p:txBody>
      </p:sp>
      <p:sp>
        <p:nvSpPr>
          <p:cNvPr id="8" name="Footer Placeholder 7">
            <a:extLst>
              <a:ext uri="{FF2B5EF4-FFF2-40B4-BE49-F238E27FC236}">
                <a16:creationId xmlns:a16="http://schemas.microsoft.com/office/drawing/2014/main" id="{96486A98-B9DB-0B9F-9566-11F4D72C3B84}"/>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86DA9076-7E7C-1BC7-17A3-B7E4056BFFF6}"/>
              </a:ext>
            </a:extLst>
          </p:cNvPr>
          <p:cNvSpPr>
            <a:spLocks noGrp="1"/>
          </p:cNvSpPr>
          <p:nvPr>
            <p:ph type="sldNum" sz="quarter" idx="12"/>
          </p:nvPr>
        </p:nvSpPr>
        <p:spPr/>
        <p:txBody>
          <a:bodyPr/>
          <a:lstStyle/>
          <a:p>
            <a:fld id="{EEFC2B33-328A-6B48-AD0D-7E463E90B930}" type="slidenum">
              <a:rPr lang="en-IL" smtClean="0"/>
              <a:t>‹#›</a:t>
            </a:fld>
            <a:endParaRPr lang="en-IL"/>
          </a:p>
        </p:txBody>
      </p:sp>
    </p:spTree>
    <p:extLst>
      <p:ext uri="{BB962C8B-B14F-4D97-AF65-F5344CB8AC3E}">
        <p14:creationId xmlns:p14="http://schemas.microsoft.com/office/powerpoint/2010/main" val="3815715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F4E4D-BAE0-643F-4AA7-EFB940F9D2CF}"/>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9D40B111-E78F-1E5A-EA77-96AB1B75BD0E}"/>
              </a:ext>
            </a:extLst>
          </p:cNvPr>
          <p:cNvSpPr>
            <a:spLocks noGrp="1"/>
          </p:cNvSpPr>
          <p:nvPr>
            <p:ph type="dt" sz="half" idx="10"/>
          </p:nvPr>
        </p:nvSpPr>
        <p:spPr/>
        <p:txBody>
          <a:bodyPr/>
          <a:lstStyle/>
          <a:p>
            <a:fld id="{C2089EC2-73D9-274A-B758-7B6E7ED01A20}" type="datetimeFigureOut">
              <a:rPr lang="en-IL" smtClean="0"/>
              <a:t>20/05/2024</a:t>
            </a:fld>
            <a:endParaRPr lang="en-IL"/>
          </a:p>
        </p:txBody>
      </p:sp>
      <p:sp>
        <p:nvSpPr>
          <p:cNvPr id="4" name="Footer Placeholder 3">
            <a:extLst>
              <a:ext uri="{FF2B5EF4-FFF2-40B4-BE49-F238E27FC236}">
                <a16:creationId xmlns:a16="http://schemas.microsoft.com/office/drawing/2014/main" id="{3D70D102-EEA2-F430-955A-BF901D0830AA}"/>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DB91029F-70F2-4A1E-9FC8-678838581EDC}"/>
              </a:ext>
            </a:extLst>
          </p:cNvPr>
          <p:cNvSpPr>
            <a:spLocks noGrp="1"/>
          </p:cNvSpPr>
          <p:nvPr>
            <p:ph type="sldNum" sz="quarter" idx="12"/>
          </p:nvPr>
        </p:nvSpPr>
        <p:spPr/>
        <p:txBody>
          <a:bodyPr/>
          <a:lstStyle/>
          <a:p>
            <a:fld id="{EEFC2B33-328A-6B48-AD0D-7E463E90B930}" type="slidenum">
              <a:rPr lang="en-IL" smtClean="0"/>
              <a:t>‹#›</a:t>
            </a:fld>
            <a:endParaRPr lang="en-IL"/>
          </a:p>
        </p:txBody>
      </p:sp>
    </p:spTree>
    <p:extLst>
      <p:ext uri="{BB962C8B-B14F-4D97-AF65-F5344CB8AC3E}">
        <p14:creationId xmlns:p14="http://schemas.microsoft.com/office/powerpoint/2010/main" val="2766364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A85307-52D9-C9D7-F977-FB0AE1281608}"/>
              </a:ext>
            </a:extLst>
          </p:cNvPr>
          <p:cNvSpPr>
            <a:spLocks noGrp="1"/>
          </p:cNvSpPr>
          <p:nvPr>
            <p:ph type="dt" sz="half" idx="10"/>
          </p:nvPr>
        </p:nvSpPr>
        <p:spPr/>
        <p:txBody>
          <a:bodyPr/>
          <a:lstStyle/>
          <a:p>
            <a:fld id="{C2089EC2-73D9-274A-B758-7B6E7ED01A20}" type="datetimeFigureOut">
              <a:rPr lang="en-IL" smtClean="0"/>
              <a:t>20/05/2024</a:t>
            </a:fld>
            <a:endParaRPr lang="en-IL"/>
          </a:p>
        </p:txBody>
      </p:sp>
      <p:sp>
        <p:nvSpPr>
          <p:cNvPr id="3" name="Footer Placeholder 2">
            <a:extLst>
              <a:ext uri="{FF2B5EF4-FFF2-40B4-BE49-F238E27FC236}">
                <a16:creationId xmlns:a16="http://schemas.microsoft.com/office/drawing/2014/main" id="{4A22B4EB-0EC5-83E9-37D0-DB5D49CA6D23}"/>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FBC61C9E-4B64-B880-A43F-5C897BE85A04}"/>
              </a:ext>
            </a:extLst>
          </p:cNvPr>
          <p:cNvSpPr>
            <a:spLocks noGrp="1"/>
          </p:cNvSpPr>
          <p:nvPr>
            <p:ph type="sldNum" sz="quarter" idx="12"/>
          </p:nvPr>
        </p:nvSpPr>
        <p:spPr/>
        <p:txBody>
          <a:bodyPr/>
          <a:lstStyle/>
          <a:p>
            <a:fld id="{EEFC2B33-328A-6B48-AD0D-7E463E90B930}" type="slidenum">
              <a:rPr lang="en-IL" smtClean="0"/>
              <a:t>‹#›</a:t>
            </a:fld>
            <a:endParaRPr lang="en-IL"/>
          </a:p>
        </p:txBody>
      </p:sp>
    </p:spTree>
    <p:extLst>
      <p:ext uri="{BB962C8B-B14F-4D97-AF65-F5344CB8AC3E}">
        <p14:creationId xmlns:p14="http://schemas.microsoft.com/office/powerpoint/2010/main" val="3776429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D5950-BDF4-CA8F-3059-F289E4CBEC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E4BEF3DC-AF9E-726A-AEF7-4EE7CBE15A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AA91CA78-7572-5A9F-D3C0-FEF8C78A86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7932CF-DDCA-F4D6-1957-15A1A5CCC70F}"/>
              </a:ext>
            </a:extLst>
          </p:cNvPr>
          <p:cNvSpPr>
            <a:spLocks noGrp="1"/>
          </p:cNvSpPr>
          <p:nvPr>
            <p:ph type="dt" sz="half" idx="10"/>
          </p:nvPr>
        </p:nvSpPr>
        <p:spPr/>
        <p:txBody>
          <a:bodyPr/>
          <a:lstStyle/>
          <a:p>
            <a:fld id="{C2089EC2-73D9-274A-B758-7B6E7ED01A20}" type="datetimeFigureOut">
              <a:rPr lang="en-IL" smtClean="0"/>
              <a:t>20/05/2024</a:t>
            </a:fld>
            <a:endParaRPr lang="en-IL"/>
          </a:p>
        </p:txBody>
      </p:sp>
      <p:sp>
        <p:nvSpPr>
          <p:cNvPr id="6" name="Footer Placeholder 5">
            <a:extLst>
              <a:ext uri="{FF2B5EF4-FFF2-40B4-BE49-F238E27FC236}">
                <a16:creationId xmlns:a16="http://schemas.microsoft.com/office/drawing/2014/main" id="{56EEAA73-A569-FF16-9B82-4E4B20EA67E3}"/>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DAC3E6B5-22BB-B0F4-1DD9-B79419773198}"/>
              </a:ext>
            </a:extLst>
          </p:cNvPr>
          <p:cNvSpPr>
            <a:spLocks noGrp="1"/>
          </p:cNvSpPr>
          <p:nvPr>
            <p:ph type="sldNum" sz="quarter" idx="12"/>
          </p:nvPr>
        </p:nvSpPr>
        <p:spPr/>
        <p:txBody>
          <a:bodyPr/>
          <a:lstStyle/>
          <a:p>
            <a:fld id="{EEFC2B33-328A-6B48-AD0D-7E463E90B930}" type="slidenum">
              <a:rPr lang="en-IL" smtClean="0"/>
              <a:t>‹#›</a:t>
            </a:fld>
            <a:endParaRPr lang="en-IL"/>
          </a:p>
        </p:txBody>
      </p:sp>
    </p:spTree>
    <p:extLst>
      <p:ext uri="{BB962C8B-B14F-4D97-AF65-F5344CB8AC3E}">
        <p14:creationId xmlns:p14="http://schemas.microsoft.com/office/powerpoint/2010/main" val="863104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79879-8208-6F6C-D9AA-97C5A15B7B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5E581C71-7A8C-E748-1510-716617042A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3E550A4C-3BC9-C454-2FE4-4402ADC83A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AC16B1-4192-7D59-57E2-01EA53EB39C6}"/>
              </a:ext>
            </a:extLst>
          </p:cNvPr>
          <p:cNvSpPr>
            <a:spLocks noGrp="1"/>
          </p:cNvSpPr>
          <p:nvPr>
            <p:ph type="dt" sz="half" idx="10"/>
          </p:nvPr>
        </p:nvSpPr>
        <p:spPr/>
        <p:txBody>
          <a:bodyPr/>
          <a:lstStyle/>
          <a:p>
            <a:fld id="{C2089EC2-73D9-274A-B758-7B6E7ED01A20}" type="datetimeFigureOut">
              <a:rPr lang="en-IL" smtClean="0"/>
              <a:t>20/05/2024</a:t>
            </a:fld>
            <a:endParaRPr lang="en-IL"/>
          </a:p>
        </p:txBody>
      </p:sp>
      <p:sp>
        <p:nvSpPr>
          <p:cNvPr id="6" name="Footer Placeholder 5">
            <a:extLst>
              <a:ext uri="{FF2B5EF4-FFF2-40B4-BE49-F238E27FC236}">
                <a16:creationId xmlns:a16="http://schemas.microsoft.com/office/drawing/2014/main" id="{6829FC8E-1C76-D6CC-71DD-585A09D937F9}"/>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AA7FCF71-2A9D-D6D7-49C9-C52A661A13E3}"/>
              </a:ext>
            </a:extLst>
          </p:cNvPr>
          <p:cNvSpPr>
            <a:spLocks noGrp="1"/>
          </p:cNvSpPr>
          <p:nvPr>
            <p:ph type="sldNum" sz="quarter" idx="12"/>
          </p:nvPr>
        </p:nvSpPr>
        <p:spPr/>
        <p:txBody>
          <a:bodyPr/>
          <a:lstStyle/>
          <a:p>
            <a:fld id="{EEFC2B33-328A-6B48-AD0D-7E463E90B930}" type="slidenum">
              <a:rPr lang="en-IL" smtClean="0"/>
              <a:t>‹#›</a:t>
            </a:fld>
            <a:endParaRPr lang="en-IL"/>
          </a:p>
        </p:txBody>
      </p:sp>
    </p:spTree>
    <p:extLst>
      <p:ext uri="{BB962C8B-B14F-4D97-AF65-F5344CB8AC3E}">
        <p14:creationId xmlns:p14="http://schemas.microsoft.com/office/powerpoint/2010/main" val="1254345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03E995-ED95-6A5A-AC71-E9B20C9E41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00B2E36B-DE34-1E58-36C7-0E9C7FF06B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C9F2AD2D-F2C2-FB19-2D86-21FB2164C95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2089EC2-73D9-274A-B758-7B6E7ED01A20}" type="datetimeFigureOut">
              <a:rPr lang="en-IL" smtClean="0"/>
              <a:t>20/05/2024</a:t>
            </a:fld>
            <a:endParaRPr lang="en-IL"/>
          </a:p>
        </p:txBody>
      </p:sp>
      <p:sp>
        <p:nvSpPr>
          <p:cNvPr id="5" name="Footer Placeholder 4">
            <a:extLst>
              <a:ext uri="{FF2B5EF4-FFF2-40B4-BE49-F238E27FC236}">
                <a16:creationId xmlns:a16="http://schemas.microsoft.com/office/drawing/2014/main" id="{8BC415D6-F777-97AC-0966-EE80DE9CDB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L"/>
          </a:p>
        </p:txBody>
      </p:sp>
      <p:sp>
        <p:nvSpPr>
          <p:cNvPr id="6" name="Slide Number Placeholder 5">
            <a:extLst>
              <a:ext uri="{FF2B5EF4-FFF2-40B4-BE49-F238E27FC236}">
                <a16:creationId xmlns:a16="http://schemas.microsoft.com/office/drawing/2014/main" id="{E5CC60C3-07DC-B533-454D-9542914F23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EFC2B33-328A-6B48-AD0D-7E463E90B930}" type="slidenum">
              <a:rPr lang="en-IL" smtClean="0"/>
              <a:t>‹#›</a:t>
            </a:fld>
            <a:endParaRPr lang="en-IL"/>
          </a:p>
        </p:txBody>
      </p:sp>
    </p:spTree>
    <p:extLst>
      <p:ext uri="{BB962C8B-B14F-4D97-AF65-F5344CB8AC3E}">
        <p14:creationId xmlns:p14="http://schemas.microsoft.com/office/powerpoint/2010/main" val="39299268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423CD-CD4B-9D23-F412-2EB0171EE0F5}"/>
              </a:ext>
            </a:extLst>
          </p:cNvPr>
          <p:cNvSpPr>
            <a:spLocks noGrp="1"/>
          </p:cNvSpPr>
          <p:nvPr>
            <p:ph type="ctrTitle"/>
          </p:nvPr>
        </p:nvSpPr>
        <p:spPr>
          <a:xfrm>
            <a:off x="890338" y="640080"/>
            <a:ext cx="3734014" cy="3566160"/>
          </a:xfrm>
        </p:spPr>
        <p:txBody>
          <a:bodyPr anchor="b">
            <a:normAutofit/>
          </a:bodyPr>
          <a:lstStyle/>
          <a:p>
            <a:pPr algn="l"/>
            <a:r>
              <a:rPr lang="en-IL" sz="5400" dirty="0"/>
              <a:t>Revenue Forcasting for 2024</a:t>
            </a:r>
          </a:p>
        </p:txBody>
      </p:sp>
      <p:sp>
        <p:nvSpPr>
          <p:cNvPr id="3" name="Subtitle 2">
            <a:extLst>
              <a:ext uri="{FF2B5EF4-FFF2-40B4-BE49-F238E27FC236}">
                <a16:creationId xmlns:a16="http://schemas.microsoft.com/office/drawing/2014/main" id="{CFDDDE0F-792C-1917-2CC5-947CCD441421}"/>
              </a:ext>
            </a:extLst>
          </p:cNvPr>
          <p:cNvSpPr>
            <a:spLocks noGrp="1"/>
          </p:cNvSpPr>
          <p:nvPr>
            <p:ph type="subTitle" idx="1"/>
          </p:nvPr>
        </p:nvSpPr>
        <p:spPr>
          <a:xfrm>
            <a:off x="890339" y="4636008"/>
            <a:ext cx="3734014" cy="1572768"/>
          </a:xfrm>
        </p:spPr>
        <p:txBody>
          <a:bodyPr>
            <a:normAutofit/>
          </a:bodyPr>
          <a:lstStyle/>
          <a:p>
            <a:pPr algn="l"/>
            <a:r>
              <a:rPr lang="en-IL" dirty="0"/>
              <a:t>Finance teams’ meeting</a:t>
            </a:r>
          </a:p>
        </p:txBody>
      </p:sp>
      <p:pic>
        <p:nvPicPr>
          <p:cNvPr id="5" name="Picture 4" descr="A person standing in front of a screen with a person holding a briefcase&#10;&#10;Description automatically generated">
            <a:extLst>
              <a:ext uri="{FF2B5EF4-FFF2-40B4-BE49-F238E27FC236}">
                <a16:creationId xmlns:a16="http://schemas.microsoft.com/office/drawing/2014/main" id="{E6BAAA26-A4C5-3DFA-6025-9B2A854704F1}"/>
              </a:ext>
            </a:extLst>
          </p:cNvPr>
          <p:cNvPicPr>
            <a:picLocks noChangeAspect="1"/>
          </p:cNvPicPr>
          <p:nvPr/>
        </p:nvPicPr>
        <p:blipFill rotWithShape="1">
          <a:blip r:embed="rId2"/>
          <a:srcRect t="3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6531811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171103-7CE4-6682-3B48-AEDD34049B0E}"/>
              </a:ext>
            </a:extLst>
          </p:cNvPr>
          <p:cNvSpPr>
            <a:spLocks noGrp="1"/>
          </p:cNvSpPr>
          <p:nvPr>
            <p:ph type="title"/>
          </p:nvPr>
        </p:nvSpPr>
        <p:spPr>
          <a:xfrm>
            <a:off x="572493" y="238539"/>
            <a:ext cx="11018520" cy="1434415"/>
          </a:xfrm>
        </p:spPr>
        <p:txBody>
          <a:bodyPr anchor="b">
            <a:normAutofit/>
          </a:bodyPr>
          <a:lstStyle/>
          <a:p>
            <a:r>
              <a:rPr lang="en-IL" sz="5400"/>
              <a:t>Intro</a:t>
            </a:r>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1B43A10-13D2-A7CD-7E22-1817FA411413}"/>
              </a:ext>
            </a:extLst>
          </p:cNvPr>
          <p:cNvSpPr>
            <a:spLocks noGrp="1"/>
          </p:cNvSpPr>
          <p:nvPr>
            <p:ph idx="1"/>
          </p:nvPr>
        </p:nvSpPr>
        <p:spPr>
          <a:xfrm>
            <a:off x="572493" y="2071316"/>
            <a:ext cx="6713552" cy="4119172"/>
          </a:xfrm>
        </p:spPr>
        <p:txBody>
          <a:bodyPr anchor="t">
            <a:normAutofit/>
          </a:bodyPr>
          <a:lstStyle/>
          <a:p>
            <a:r>
              <a:rPr lang="en-US" sz="2200" dirty="0"/>
              <a:t>In this meeting, we aim to provide a clear overview of our revenue forecasting efforts for the year of 2024. Our goal is to predict the company’s monthly revenue more accurately, aiding in better budget planning and resource allocation throughout the fiscal year. </a:t>
            </a:r>
            <a:br>
              <a:rPr lang="en-US" sz="2200" dirty="0"/>
            </a:br>
            <a:r>
              <a:rPr lang="en-US" sz="2200" dirty="0"/>
              <a:t>By leveraging the data we have and advanced forecasting models, we can provide insights that are crucial for making informed financial decisions, ensuring the company remains competitive and financially healthy.</a:t>
            </a:r>
            <a:endParaRPr lang="en-IL" sz="2200" dirty="0"/>
          </a:p>
        </p:txBody>
      </p:sp>
      <p:pic>
        <p:nvPicPr>
          <p:cNvPr id="5" name="Picture 4" descr="A person standing in front of a group of people sitting around a table&#10;&#10;Description automatically generated">
            <a:extLst>
              <a:ext uri="{FF2B5EF4-FFF2-40B4-BE49-F238E27FC236}">
                <a16:creationId xmlns:a16="http://schemas.microsoft.com/office/drawing/2014/main" id="{41CE6D95-85E1-AB10-FD24-4A389058A81C}"/>
              </a:ext>
            </a:extLst>
          </p:cNvPr>
          <p:cNvPicPr>
            <a:picLocks noChangeAspect="1"/>
          </p:cNvPicPr>
          <p:nvPr/>
        </p:nvPicPr>
        <p:blipFill rotWithShape="1">
          <a:blip r:embed="rId2"/>
          <a:srcRect l="1844" r="1948" b="-3"/>
          <a:stretch/>
        </p:blipFill>
        <p:spPr>
          <a:xfrm>
            <a:off x="7675658" y="2093976"/>
            <a:ext cx="3941064" cy="4096512"/>
          </a:xfrm>
          <a:prstGeom prst="rect">
            <a:avLst/>
          </a:prstGeom>
        </p:spPr>
      </p:pic>
    </p:spTree>
    <p:extLst>
      <p:ext uri="{BB962C8B-B14F-4D97-AF65-F5344CB8AC3E}">
        <p14:creationId xmlns:p14="http://schemas.microsoft.com/office/powerpoint/2010/main" val="3732478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1B43A10-13D2-A7CD-7E22-1817FA411413}"/>
              </a:ext>
            </a:extLst>
          </p:cNvPr>
          <p:cNvSpPr>
            <a:spLocks noGrp="1"/>
          </p:cNvSpPr>
          <p:nvPr>
            <p:ph idx="1"/>
          </p:nvPr>
        </p:nvSpPr>
        <p:spPr>
          <a:xfrm>
            <a:off x="572493" y="2071316"/>
            <a:ext cx="6713552" cy="4521402"/>
          </a:xfrm>
        </p:spPr>
        <p:txBody>
          <a:bodyPr anchor="t">
            <a:normAutofit fontScale="85000" lnSpcReduction="10000"/>
          </a:bodyPr>
          <a:lstStyle/>
          <a:p>
            <a:pPr algn="l">
              <a:lnSpc>
                <a:spcPct val="120000"/>
              </a:lnSpc>
            </a:pPr>
            <a:r>
              <a:rPr lang="en-US" sz="2400" dirty="0"/>
              <a:t>My analysis of the historical data revealed important seasonal patterns that have significant implications for our financial planning. Specifically, I observed that both revenue and spending tend to peak during the summer months, from May to October. This seasonal trend aligns with higher consumer activity and increased marketing efforts during this period. Additionally, I noticed that subscriber numbers also exhibit a seasonal pattern, peaking around August each year and dipping in the winter months, particularly in February. These insights allow us to anticipate periods of high and low revenue and adjust our budget plans to optimize spending and maximize returns during peak periods.</a:t>
            </a:r>
            <a:endParaRPr lang="en-IL" sz="2400" dirty="0"/>
          </a:p>
        </p:txBody>
      </p:sp>
      <p:sp>
        <p:nvSpPr>
          <p:cNvPr id="7" name="Title 1">
            <a:extLst>
              <a:ext uri="{FF2B5EF4-FFF2-40B4-BE49-F238E27FC236}">
                <a16:creationId xmlns:a16="http://schemas.microsoft.com/office/drawing/2014/main" id="{CA1A4D7F-5CC5-B83E-0E8B-3EC68506CDE1}"/>
              </a:ext>
            </a:extLst>
          </p:cNvPr>
          <p:cNvSpPr>
            <a:spLocks noGrp="1"/>
          </p:cNvSpPr>
          <p:nvPr>
            <p:ph type="title"/>
          </p:nvPr>
        </p:nvSpPr>
        <p:spPr/>
        <p:txBody>
          <a:bodyPr anchor="t">
            <a:normAutofit/>
          </a:bodyPr>
          <a:lstStyle/>
          <a:p>
            <a:pPr algn="l"/>
            <a:r>
              <a:rPr lang="en-IL" sz="5400" dirty="0"/>
              <a:t>Key Insights From the Data Analysis</a:t>
            </a:r>
          </a:p>
        </p:txBody>
      </p:sp>
      <p:pic>
        <p:nvPicPr>
          <p:cNvPr id="8" name="Picture 7" descr="A group of people sitting in a room&#10;&#10;Description automatically generated">
            <a:extLst>
              <a:ext uri="{FF2B5EF4-FFF2-40B4-BE49-F238E27FC236}">
                <a16:creationId xmlns:a16="http://schemas.microsoft.com/office/drawing/2014/main" id="{8B805E1C-F200-6023-83B3-53206F6D7361}"/>
              </a:ext>
            </a:extLst>
          </p:cNvPr>
          <p:cNvPicPr>
            <a:picLocks noChangeAspect="1"/>
          </p:cNvPicPr>
          <p:nvPr/>
        </p:nvPicPr>
        <p:blipFill>
          <a:blip r:embed="rId2"/>
          <a:stretch>
            <a:fillRect/>
          </a:stretch>
        </p:blipFill>
        <p:spPr>
          <a:xfrm>
            <a:off x="7754379" y="2055813"/>
            <a:ext cx="3759140" cy="3759140"/>
          </a:xfrm>
          <a:prstGeom prst="rect">
            <a:avLst/>
          </a:prstGeom>
        </p:spPr>
      </p:pic>
    </p:spTree>
    <p:extLst>
      <p:ext uri="{BB962C8B-B14F-4D97-AF65-F5344CB8AC3E}">
        <p14:creationId xmlns:p14="http://schemas.microsoft.com/office/powerpoint/2010/main" val="1670641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9D13660F-C0AD-3D5E-E215-4546052A194D}"/>
              </a:ext>
            </a:extLst>
          </p:cNvPr>
          <p:cNvSpPr txBox="1">
            <a:spLocks/>
          </p:cNvSpPr>
          <p:nvPr/>
        </p:nvSpPr>
        <p:spPr>
          <a:xfrm>
            <a:off x="572493" y="238539"/>
            <a:ext cx="11018520" cy="143441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5400"/>
              <a:t>Key Insights – Cont.</a:t>
            </a:r>
          </a:p>
        </p:txBody>
      </p:sp>
      <p:sp>
        <p:nvSpPr>
          <p:cNvPr id="2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13">
            <a:extLst>
              <a:ext uri="{FF2B5EF4-FFF2-40B4-BE49-F238E27FC236}">
                <a16:creationId xmlns:a16="http://schemas.microsoft.com/office/drawing/2014/main" id="{6FA95C24-D9E2-5527-93C6-1D5FD23C73AD}"/>
              </a:ext>
            </a:extLst>
          </p:cNvPr>
          <p:cNvSpPr>
            <a:spLocks noGrp="1"/>
          </p:cNvSpPr>
          <p:nvPr>
            <p:ph idx="1"/>
          </p:nvPr>
        </p:nvSpPr>
        <p:spPr>
          <a:xfrm>
            <a:off x="572493" y="2071316"/>
            <a:ext cx="6713552" cy="4119172"/>
          </a:xfrm>
        </p:spPr>
        <p:txBody>
          <a:bodyPr vert="horz" lIns="91440" tIns="45720" rIns="91440" bIns="45720" rtlCol="0" anchor="t">
            <a:normAutofit/>
          </a:bodyPr>
          <a:lstStyle/>
          <a:p>
            <a:r>
              <a:rPr lang="en-US" sz="1700" dirty="0"/>
              <a:t>From the correlation analysis, I found out that revenue and subscribers amount are positively correlated. This relationship indicates that there is a direct association between the two variables, where higher values of one feature correspond to higher values of the other.</a:t>
            </a:r>
          </a:p>
          <a:p>
            <a:r>
              <a:rPr lang="en-US" sz="1700" dirty="0"/>
              <a:t>Moreover, in my trend analysis, I witnessed steady increase in revenue and subscriptions indicates strong business performance, driven by effective customer strategies. Low and stable variability in revenue and subscriptions, along with controlled spending, suggests a predictable and stable business environment beneficial for long-term planning and forecasting. The data reflects a balanced approach, with initial investments driving growth, followed by optimized spending for sustainable growth. Trends in the rolling mean and variations in the rolling standard deviation suggest non-stationary features, warranting further investigation.</a:t>
            </a:r>
          </a:p>
        </p:txBody>
      </p:sp>
      <p:pic>
        <p:nvPicPr>
          <p:cNvPr id="9" name="Picture 8" descr="A group of people sitting around a table&#10;&#10;Description automatically generated">
            <a:extLst>
              <a:ext uri="{FF2B5EF4-FFF2-40B4-BE49-F238E27FC236}">
                <a16:creationId xmlns:a16="http://schemas.microsoft.com/office/drawing/2014/main" id="{187B7DAA-E92D-19FE-DB01-8B7626118C11}"/>
              </a:ext>
            </a:extLst>
          </p:cNvPr>
          <p:cNvPicPr>
            <a:picLocks noChangeAspect="1"/>
          </p:cNvPicPr>
          <p:nvPr/>
        </p:nvPicPr>
        <p:blipFill rotWithShape="1">
          <a:blip r:embed="rId2"/>
          <a:srcRect r="3792" b="-3"/>
          <a:stretch/>
        </p:blipFill>
        <p:spPr>
          <a:xfrm>
            <a:off x="7675658" y="2093976"/>
            <a:ext cx="3941064" cy="4096512"/>
          </a:xfrm>
          <a:prstGeom prst="rect">
            <a:avLst/>
          </a:prstGeom>
        </p:spPr>
      </p:pic>
    </p:spTree>
    <p:extLst>
      <p:ext uri="{BB962C8B-B14F-4D97-AF65-F5344CB8AC3E}">
        <p14:creationId xmlns:p14="http://schemas.microsoft.com/office/powerpoint/2010/main" val="23009994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07D076-3670-097B-BEA6-D8EBE131202A}"/>
              </a:ext>
            </a:extLst>
          </p:cNvPr>
          <p:cNvSpPr>
            <a:spLocks noGrp="1"/>
          </p:cNvSpPr>
          <p:nvPr>
            <p:ph type="title"/>
          </p:nvPr>
        </p:nvSpPr>
        <p:spPr>
          <a:xfrm>
            <a:off x="572493" y="238539"/>
            <a:ext cx="11018520" cy="1434415"/>
          </a:xfrm>
        </p:spPr>
        <p:txBody>
          <a:bodyPr anchor="b">
            <a:normAutofit/>
          </a:bodyPr>
          <a:lstStyle/>
          <a:p>
            <a:r>
              <a:rPr lang="en-US" sz="5400"/>
              <a:t>Model Choice and Performance</a:t>
            </a:r>
            <a:endParaRPr lang="en-IL" sz="5400"/>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3FAFAAF-BBF2-E6AA-4684-03E9A54C96FF}"/>
              </a:ext>
            </a:extLst>
          </p:cNvPr>
          <p:cNvSpPr>
            <a:spLocks noGrp="1"/>
          </p:cNvSpPr>
          <p:nvPr>
            <p:ph idx="1"/>
          </p:nvPr>
        </p:nvSpPr>
        <p:spPr>
          <a:xfrm>
            <a:off x="572493" y="2071316"/>
            <a:ext cx="6713552" cy="4119172"/>
          </a:xfrm>
        </p:spPr>
        <p:txBody>
          <a:bodyPr anchor="t">
            <a:normAutofit/>
          </a:bodyPr>
          <a:lstStyle/>
          <a:p>
            <a:r>
              <a:rPr lang="en-US" sz="2000" dirty="0"/>
              <a:t>To predict future revenue accurately, we evaluated several forecasting models and selected the SARIMAX model. This model was chosen because it not only considers past revenue trends but also incorporates external factors such as spend, which significantly influences revenue. The SARIMAX model outperformed the traditional SARIMA model, which does not account for these external factors. </a:t>
            </a:r>
            <a:r>
              <a:rPr lang="en-US" sz="2000"/>
              <a:t>In my </a:t>
            </a:r>
            <a:r>
              <a:rPr lang="en-US" sz="2000" dirty="0"/>
              <a:t>tests, SARIMAX showed lower error rates, meaning its predictions are more precise and reliable. This level of accuracy is crucial for our financial planning, as it allows us to make better-informed decisions regarding resource allocation and budgeting.</a:t>
            </a:r>
            <a:endParaRPr lang="en-IL" sz="2000" dirty="0"/>
          </a:p>
        </p:txBody>
      </p:sp>
      <p:pic>
        <p:nvPicPr>
          <p:cNvPr id="5" name="Picture 4" descr="A computer on a desk&#10;&#10;Description automatically generated">
            <a:extLst>
              <a:ext uri="{FF2B5EF4-FFF2-40B4-BE49-F238E27FC236}">
                <a16:creationId xmlns:a16="http://schemas.microsoft.com/office/drawing/2014/main" id="{1DEDBC39-C937-D8A2-49A2-271F3338E980}"/>
              </a:ext>
            </a:extLst>
          </p:cNvPr>
          <p:cNvPicPr>
            <a:picLocks noChangeAspect="1"/>
          </p:cNvPicPr>
          <p:nvPr/>
        </p:nvPicPr>
        <p:blipFill rotWithShape="1">
          <a:blip r:embed="rId2"/>
          <a:srcRect l="3218" r="574" b="-3"/>
          <a:stretch/>
        </p:blipFill>
        <p:spPr>
          <a:xfrm>
            <a:off x="7675658" y="2093976"/>
            <a:ext cx="3941064" cy="4096512"/>
          </a:xfrm>
          <a:prstGeom prst="rect">
            <a:avLst/>
          </a:prstGeom>
        </p:spPr>
      </p:pic>
    </p:spTree>
    <p:extLst>
      <p:ext uri="{BB962C8B-B14F-4D97-AF65-F5344CB8AC3E}">
        <p14:creationId xmlns:p14="http://schemas.microsoft.com/office/powerpoint/2010/main" val="2497449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4BC931-7A1B-63A3-F9AE-9CA13011A293}"/>
              </a:ext>
            </a:extLst>
          </p:cNvPr>
          <p:cNvSpPr>
            <a:spLocks noGrp="1"/>
          </p:cNvSpPr>
          <p:nvPr>
            <p:ph type="title"/>
          </p:nvPr>
        </p:nvSpPr>
        <p:spPr>
          <a:xfrm>
            <a:off x="572493" y="238539"/>
            <a:ext cx="11018520" cy="1434415"/>
          </a:xfrm>
        </p:spPr>
        <p:txBody>
          <a:bodyPr anchor="b">
            <a:normAutofit/>
          </a:bodyPr>
          <a:lstStyle/>
          <a:p>
            <a:r>
              <a:rPr lang="en-US" sz="5000"/>
              <a:t>Impact on Budget Planning and Next Steps</a:t>
            </a:r>
            <a:endParaRPr lang="en-IL" sz="5000"/>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04D9E74-01F0-47C7-5EA2-EFE57D2FFE46}"/>
              </a:ext>
            </a:extLst>
          </p:cNvPr>
          <p:cNvSpPr>
            <a:spLocks noGrp="1"/>
          </p:cNvSpPr>
          <p:nvPr>
            <p:ph idx="1"/>
          </p:nvPr>
        </p:nvSpPr>
        <p:spPr>
          <a:xfrm>
            <a:off x="572493" y="2071316"/>
            <a:ext cx="6713552" cy="4119172"/>
          </a:xfrm>
        </p:spPr>
        <p:txBody>
          <a:bodyPr anchor="t">
            <a:normAutofit/>
          </a:bodyPr>
          <a:lstStyle/>
          <a:p>
            <a:r>
              <a:rPr lang="en-US" sz="1700" dirty="0"/>
              <a:t>Implementing the SARIMAX model's predictions will significantly enhance our budget planning process by providing accurate revenue forecasts. This enables us to allocate resources more effectively, ensuring that our marketing and operational budgets are optimized to match anticipated revenue streams. We can invest confidently during peak periods and be conservative during off-peak times, reducing financial waste and increasing efficiency.</a:t>
            </a:r>
          </a:p>
          <a:p>
            <a:r>
              <a:rPr lang="en-US" sz="1700" dirty="0"/>
              <a:t>Moving forward, we can use the SARIMAX model for regular revenue predictions, continuously monitor its performance, and update it with new data to maintain accuracy. This proactive approach helps us stay ahead of market trends, make timely financial decisions, and ensure that our financial planning is always based on the latest information, ultimately supporting the company's growth and stability.</a:t>
            </a:r>
          </a:p>
          <a:p>
            <a:endParaRPr lang="en-IL" sz="1700" dirty="0"/>
          </a:p>
        </p:txBody>
      </p:sp>
      <p:pic>
        <p:nvPicPr>
          <p:cNvPr id="5" name="Picture 4" descr="A group of people in a meeting&#10;&#10;Description automatically generated">
            <a:extLst>
              <a:ext uri="{FF2B5EF4-FFF2-40B4-BE49-F238E27FC236}">
                <a16:creationId xmlns:a16="http://schemas.microsoft.com/office/drawing/2014/main" id="{38AEB558-7180-FF54-6959-32E228B58A64}"/>
              </a:ext>
            </a:extLst>
          </p:cNvPr>
          <p:cNvPicPr>
            <a:picLocks noChangeAspect="1"/>
          </p:cNvPicPr>
          <p:nvPr/>
        </p:nvPicPr>
        <p:blipFill rotWithShape="1">
          <a:blip r:embed="rId2"/>
          <a:srcRect l="73" r="3719" b="-3"/>
          <a:stretch/>
        </p:blipFill>
        <p:spPr>
          <a:xfrm>
            <a:off x="7675658" y="2093976"/>
            <a:ext cx="3941064" cy="4096512"/>
          </a:xfrm>
          <a:prstGeom prst="rect">
            <a:avLst/>
          </a:prstGeom>
        </p:spPr>
      </p:pic>
    </p:spTree>
    <p:extLst>
      <p:ext uri="{BB962C8B-B14F-4D97-AF65-F5344CB8AC3E}">
        <p14:creationId xmlns:p14="http://schemas.microsoft.com/office/powerpoint/2010/main" val="37705976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40</TotalTime>
  <Words>600</Words>
  <Application>Microsoft Macintosh PowerPoint</Application>
  <PresentationFormat>Widescreen</PresentationFormat>
  <Paragraphs>14</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Aptos</vt:lpstr>
      <vt:lpstr>Aptos Display</vt:lpstr>
      <vt:lpstr>Arial</vt:lpstr>
      <vt:lpstr>Office Theme</vt:lpstr>
      <vt:lpstr>Revenue Forcasting for 2024</vt:lpstr>
      <vt:lpstr>Intro</vt:lpstr>
      <vt:lpstr>Key Insights From the Data Analysis</vt:lpstr>
      <vt:lpstr>PowerPoint Presentation</vt:lpstr>
      <vt:lpstr>Model Choice and Performance</vt:lpstr>
      <vt:lpstr>Impact on Budget Planning and 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Yotam Dery</dc:creator>
  <cp:lastModifiedBy>Yotam Dery</cp:lastModifiedBy>
  <cp:revision>3</cp:revision>
  <dcterms:created xsi:type="dcterms:W3CDTF">2024-05-20T17:00:46Z</dcterms:created>
  <dcterms:modified xsi:type="dcterms:W3CDTF">2024-05-20T17:41:23Z</dcterms:modified>
</cp:coreProperties>
</file>

<file path=docProps/thumbnail.jpeg>
</file>